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26"/>
  </p:notesMasterIdLst>
  <p:handoutMasterIdLst>
    <p:handoutMasterId r:id="rId27"/>
  </p:handoutMasterIdLst>
  <p:sldIdLst>
    <p:sldId id="302" r:id="rId2"/>
    <p:sldId id="316" r:id="rId3"/>
    <p:sldId id="315" r:id="rId4"/>
    <p:sldId id="314" r:id="rId5"/>
    <p:sldId id="317" r:id="rId6"/>
    <p:sldId id="294" r:id="rId7"/>
    <p:sldId id="305" r:id="rId8"/>
    <p:sldId id="306" r:id="rId9"/>
    <p:sldId id="309" r:id="rId10"/>
    <p:sldId id="308" r:id="rId11"/>
    <p:sldId id="310" r:id="rId12"/>
    <p:sldId id="311" r:id="rId13"/>
    <p:sldId id="312" r:id="rId14"/>
    <p:sldId id="313" r:id="rId15"/>
    <p:sldId id="319" r:id="rId16"/>
    <p:sldId id="326" r:id="rId17"/>
    <p:sldId id="318" r:id="rId18"/>
    <p:sldId id="321" r:id="rId19"/>
    <p:sldId id="323" r:id="rId20"/>
    <p:sldId id="324" r:id="rId21"/>
    <p:sldId id="325" r:id="rId22"/>
    <p:sldId id="327" r:id="rId23"/>
    <p:sldId id="328" r:id="rId24"/>
    <p:sldId id="329" r:id="rId25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7B1"/>
    <a:srgbClr val="828383"/>
    <a:srgbClr val="005BBB"/>
    <a:srgbClr val="666666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9"/>
    <p:restoredTop sz="95833"/>
  </p:normalViewPr>
  <p:slideViewPr>
    <p:cSldViewPr snapToGrid="0" snapToObjects="1">
      <p:cViewPr varScale="1">
        <p:scale>
          <a:sx n="83" d="100"/>
          <a:sy n="83" d="100"/>
        </p:scale>
        <p:origin x="499" y="82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12/1/2017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12/1/2017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917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6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75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938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818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42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63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1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</a:t>
            </a:r>
            <a:r>
              <a:rPr lang="en-US" smtClean="0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2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66636"/>
            <a:ext cx="4800600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6" y="366636"/>
            <a:ext cx="4800588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vitae dolor </a:t>
            </a:r>
            <a:r>
              <a:rPr lang="en-US" dirty="0" err="1" smtClean="0"/>
              <a:t>euismod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mattis</a:t>
            </a:r>
            <a:r>
              <a:rPr lang="en-US" dirty="0" smtClean="0"/>
              <a:t>. In </a:t>
            </a:r>
            <a:r>
              <a:rPr lang="en-US" dirty="0" err="1" smtClean="0"/>
              <a:t>ornare</a:t>
            </a:r>
            <a:r>
              <a:rPr lang="en-US" dirty="0" smtClean="0"/>
              <a:t> convallis </a:t>
            </a:r>
            <a:r>
              <a:rPr lang="en-US" dirty="0" err="1" smtClean="0"/>
              <a:t>velit</a:t>
            </a:r>
            <a:r>
              <a:rPr lang="en-US" dirty="0" smtClean="0"/>
              <a:t> vitae cursus. Integer </a:t>
            </a:r>
            <a:r>
              <a:rPr lang="en-US" dirty="0" err="1" smtClean="0"/>
              <a:t>egestas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mi </a:t>
            </a:r>
            <a:r>
              <a:rPr lang="en-US" dirty="0" err="1" smtClean="0"/>
              <a:t>vehicula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Quisque</a:t>
            </a:r>
            <a:r>
              <a:rPr lang="en-US" dirty="0" smtClean="0"/>
              <a:t> ac </a:t>
            </a:r>
            <a:r>
              <a:rPr lang="en-US" dirty="0" err="1" smtClean="0"/>
              <a:t>orci</a:t>
            </a:r>
            <a:r>
              <a:rPr lang="en-US" dirty="0" smtClean="0"/>
              <a:t> in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Donec</a:t>
            </a:r>
            <a:r>
              <a:rPr lang="en-US" dirty="0" smtClean="0"/>
              <a:t> vitae </a:t>
            </a:r>
            <a:r>
              <a:rPr lang="en-US" dirty="0" err="1" smtClean="0"/>
              <a:t>justo</a:t>
            </a:r>
            <a:r>
              <a:rPr lang="en-US" dirty="0" smtClean="0"/>
              <a:t> et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ex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ac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Duis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</a:t>
            </a:r>
          </a:p>
          <a:p>
            <a:r>
              <a:rPr lang="en-US" dirty="0" smtClean="0"/>
              <a:t>Justo et neque odio facilisis turpis </a:t>
            </a:r>
            <a:r>
              <a:rPr lang="en-US" dirty="0" err="1" smtClean="0"/>
              <a:t>sodales</a:t>
            </a:r>
            <a:r>
              <a:rPr lang="en-US" dirty="0" smtClean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 baseline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ts val="23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1"/>
            <a:r>
              <a:rPr lang="en-US" dirty="0" smtClean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 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 smtClean="0">
                <a:latin typeface="Arial" charset="0"/>
              </a:rPr>
              <a:t>‘-</a:t>
            </a:r>
            <a:endParaRPr lang="en-US" sz="24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66636"/>
            <a:ext cx="4800600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895" r:id="rId5"/>
    <p:sldLayoutId id="2147483897" r:id="rId6"/>
    <p:sldLayoutId id="2147483907" r:id="rId7"/>
    <p:sldLayoutId id="2147483898" r:id="rId8"/>
    <p:sldLayoutId id="2147483900" r:id="rId9"/>
    <p:sldLayoutId id="2147483906" r:id="rId10"/>
    <p:sldLayoutId id="2147483902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58368" y="1490472"/>
            <a:ext cx="8633414" cy="238658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ANALYSIS OF Employee</a:t>
            </a:r>
            <a:r>
              <a:rPr lang="en-US" sz="4400" dirty="0"/>
              <a:t>​ ​Satisfaction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45" y="405938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ADVAIT KULKARNI</a:t>
            </a:r>
            <a:r>
              <a:rPr lang="en-US" sz="2800" dirty="0">
                <a:solidFill>
                  <a:schemeClr val="accent1"/>
                </a:solidFill>
              </a:rPr>
              <a:t/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 smtClean="0">
                <a:solidFill>
                  <a:schemeClr val="accent1"/>
                </a:solidFill>
              </a:rPr>
              <a:t>SUHIT DATTA</a:t>
            </a:r>
          </a:p>
          <a:p>
            <a:r>
              <a:rPr lang="en-US" sz="2800" dirty="0" smtClean="0">
                <a:solidFill>
                  <a:schemeClr val="accent1"/>
                </a:solidFill>
              </a:rPr>
              <a:t>VARAD TUPE 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1" name="AutoShape 2" descr="Image result for employee satisfaction"/>
          <p:cNvSpPr>
            <a:spLocks noChangeAspect="1" noChangeArrowheads="1"/>
          </p:cNvSpPr>
          <p:nvPr/>
        </p:nvSpPr>
        <p:spPr bwMode="auto">
          <a:xfrm>
            <a:off x="155575" y="-144463"/>
            <a:ext cx="2319770" cy="231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7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Satisfaction </a:t>
            </a:r>
            <a:r>
              <a:rPr lang="en-US" dirty="0"/>
              <a:t>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441732"/>
              </p:ext>
            </p:extLst>
          </p:nvPr>
        </p:nvGraphicFramePr>
        <p:xfrm>
          <a:off x="649117" y="2059634"/>
          <a:ext cx="8319392" cy="2475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9696">
                  <a:extLst>
                    <a:ext uri="{9D8B030D-6E8A-4147-A177-3AD203B41FA5}">
                      <a16:colId xmlns:a16="http://schemas.microsoft.com/office/drawing/2014/main" val="1355177182"/>
                    </a:ext>
                  </a:extLst>
                </a:gridCol>
                <a:gridCol w="4159696">
                  <a:extLst>
                    <a:ext uri="{9D8B030D-6E8A-4147-A177-3AD203B41FA5}">
                      <a16:colId xmlns:a16="http://schemas.microsoft.com/office/drawing/2014/main" val="1498931588"/>
                    </a:ext>
                  </a:extLst>
                </a:gridCol>
              </a:tblGrid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Satisfaction</a:t>
                      </a:r>
                      <a:r>
                        <a:rPr lang="en-US" baseline="0" dirty="0" smtClean="0"/>
                        <a:t> Level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Qualitative</a:t>
                      </a:r>
                      <a:r>
                        <a:rPr lang="en-US" baseline="0" dirty="0" smtClean="0"/>
                        <a:t> Equivalent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94454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Greater</a:t>
                      </a:r>
                      <a:r>
                        <a:rPr lang="en-US" baseline="0" dirty="0" smtClean="0"/>
                        <a:t> than 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Very</a:t>
                      </a:r>
                      <a:r>
                        <a:rPr lang="en-US" baseline="0" dirty="0" smtClean="0"/>
                        <a:t> High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717665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Between 0.6 and</a:t>
                      </a:r>
                      <a:r>
                        <a:rPr lang="en-US" baseline="0" dirty="0" smtClean="0"/>
                        <a:t> 0.8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897078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Between 0.4 and</a:t>
                      </a:r>
                      <a:r>
                        <a:rPr lang="en-US" baseline="0" dirty="0" smtClean="0"/>
                        <a:t> 0.6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30246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Between</a:t>
                      </a:r>
                      <a:r>
                        <a:rPr lang="en-US" baseline="0" dirty="0" smtClean="0"/>
                        <a:t> 0.2 and 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204907"/>
                  </a:ext>
                </a:extLst>
              </a:tr>
              <a:tr h="412570"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than 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Very</a:t>
                      </a:r>
                      <a:r>
                        <a:rPr lang="en-US" baseline="0" dirty="0" smtClean="0"/>
                        <a:t> Low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78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67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9" y="1205345"/>
            <a:ext cx="5692630" cy="43734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541" y="1205344"/>
            <a:ext cx="5692628" cy="437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Number of Years spent in the Company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05" y="2412262"/>
            <a:ext cx="5412963" cy="38950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763" y="2412263"/>
            <a:ext cx="5292889" cy="389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9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By </a:t>
            </a:r>
            <a:r>
              <a:rPr lang="en-US" dirty="0" smtClean="0"/>
              <a:t>Average monthly </a:t>
            </a:r>
            <a:r>
              <a:rPr lang="en-US" dirty="0"/>
              <a:t>hours </a:t>
            </a:r>
            <a:r>
              <a:rPr lang="en-US" dirty="0" smtClean="0"/>
              <a:t>spent at Workplace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5" y="2190589"/>
            <a:ext cx="5650570" cy="4066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887" y="2216261"/>
            <a:ext cx="5579217" cy="40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7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Number </a:t>
            </a:r>
            <a:r>
              <a:rPr lang="en-US" dirty="0"/>
              <a:t>of </a:t>
            </a:r>
            <a:r>
              <a:rPr lang="en-US" dirty="0" smtClean="0"/>
              <a:t>Projects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0" y="2412263"/>
            <a:ext cx="5412962" cy="3895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037" y="2412263"/>
            <a:ext cx="5412963" cy="389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9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8" y="2189263"/>
            <a:ext cx="10043114" cy="379048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Predicting Employee Satisfaction using </a:t>
            </a:r>
            <a:r>
              <a:rPr lang="en-US" b="1" dirty="0" smtClean="0"/>
              <a:t>Linear Regression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‘Left’ Parameter indicates if the employee has left the company or not. 1 indicates the person has left and 0 implies the person still works in the company.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Using all variables except the left parameter to predict the Employee Satisfaction.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Predicting if an Employee left or not using </a:t>
            </a:r>
            <a:r>
              <a:rPr lang="en-US" b="1" dirty="0" smtClean="0"/>
              <a:t>Classification Techniques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Excluded the Satisfaction Level for building the Model. </a:t>
            </a:r>
            <a:endParaRPr lang="en-US" sz="1800" dirty="0">
              <a:solidFill>
                <a:schemeClr val="tx1"/>
              </a:solidFill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6928" y="1011936"/>
            <a:ext cx="10515600" cy="868430"/>
          </a:xfrm>
        </p:spPr>
        <p:txBody>
          <a:bodyPr/>
          <a:lstStyle/>
          <a:p>
            <a:r>
              <a:rPr lang="en-US" dirty="0" smtClean="0"/>
              <a:t>Prepping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388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9" y="2185416"/>
            <a:ext cx="5316636" cy="3732425"/>
          </a:xfrm>
        </p:spPr>
        <p:txBody>
          <a:bodyPr/>
          <a:lstStyle/>
          <a:p>
            <a:pPr marL="50800" indent="0">
              <a:buNone/>
            </a:pPr>
            <a:r>
              <a:rPr lang="en-US" dirty="0" smtClean="0"/>
              <a:t>Objective:</a:t>
            </a:r>
          </a:p>
          <a:p>
            <a:r>
              <a:rPr lang="en-US" dirty="0" smtClean="0"/>
              <a:t>Analyzing the predictors which contribute to employee’s satisfaction.</a:t>
            </a:r>
          </a:p>
          <a:p>
            <a:r>
              <a:rPr lang="en-US" dirty="0" smtClean="0"/>
              <a:t>Predicting the value of Employee satisfaction.</a:t>
            </a:r>
            <a:endParaRPr lang="en-US" dirty="0"/>
          </a:p>
          <a:p>
            <a:pPr marL="50800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Regression	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6117982" y="2187446"/>
            <a:ext cx="4688562" cy="3732425"/>
          </a:xfrm>
          <a:prstGeom prst="rect">
            <a:avLst/>
          </a:prstGeom>
        </p:spPr>
        <p:txBody>
          <a:bodyPr vert="horz" lIns="182880" tIns="45720" rIns="182880" bIns="45720" rtlCol="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kern="120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LucidaGrande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594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>
              <a:buFont typeface="Arial" charset="0"/>
              <a:buNone/>
            </a:pPr>
            <a:r>
              <a:rPr lang="en-US" dirty="0" smtClean="0"/>
              <a:t>Methods used:</a:t>
            </a:r>
          </a:p>
          <a:p>
            <a:r>
              <a:rPr lang="en-US" dirty="0" smtClean="0"/>
              <a:t>Linear Model</a:t>
            </a:r>
          </a:p>
          <a:p>
            <a:r>
              <a:rPr lang="en-US" dirty="0" smtClean="0"/>
              <a:t>Forward/Backward Subset</a:t>
            </a:r>
          </a:p>
          <a:p>
            <a:r>
              <a:rPr lang="en-US" dirty="0" smtClean="0"/>
              <a:t>Lasso/Ridge</a:t>
            </a:r>
          </a:p>
          <a:p>
            <a:r>
              <a:rPr lang="en-US" dirty="0" smtClean="0"/>
              <a:t>PCA</a:t>
            </a:r>
          </a:p>
          <a:p>
            <a:r>
              <a:rPr lang="en-US" dirty="0" smtClean="0"/>
              <a:t>PLS</a:t>
            </a:r>
          </a:p>
          <a:p>
            <a:r>
              <a:rPr lang="en-US" dirty="0" smtClean="0"/>
              <a:t>Bagging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31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9382" y="725608"/>
            <a:ext cx="10515600" cy="868430"/>
          </a:xfrm>
        </p:spPr>
        <p:txBody>
          <a:bodyPr/>
          <a:lstStyle/>
          <a:p>
            <a:r>
              <a:rPr lang="en-US" dirty="0" smtClean="0"/>
              <a:t>Regression errors </a:t>
            </a:r>
            <a:r>
              <a:rPr lang="en-US" dirty="0"/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1700721"/>
            <a:ext cx="8903852" cy="484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03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9" y="2185416"/>
            <a:ext cx="5316636" cy="3732425"/>
          </a:xfrm>
        </p:spPr>
        <p:txBody>
          <a:bodyPr/>
          <a:lstStyle/>
          <a:p>
            <a:pPr marL="50800" indent="0">
              <a:buNone/>
            </a:pPr>
            <a:r>
              <a:rPr lang="en-US" dirty="0" smtClean="0"/>
              <a:t>Objective:</a:t>
            </a:r>
          </a:p>
          <a:p>
            <a:r>
              <a:rPr lang="en-US" dirty="0" smtClean="0"/>
              <a:t>To efficiently predict which person will leave the company.</a:t>
            </a:r>
          </a:p>
          <a:p>
            <a:r>
              <a:rPr lang="en-US" dirty="0" smtClean="0"/>
              <a:t>Identifying the predictors impacting a person’s decision to leave the company.</a:t>
            </a:r>
            <a:endParaRPr lang="en-US" dirty="0"/>
          </a:p>
          <a:p>
            <a:pPr marL="50800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Classification	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6117982" y="2187446"/>
            <a:ext cx="4688562" cy="3732425"/>
          </a:xfrm>
          <a:prstGeom prst="rect">
            <a:avLst/>
          </a:prstGeom>
        </p:spPr>
        <p:txBody>
          <a:bodyPr vert="horz" lIns="182880" tIns="45720" rIns="182880" bIns="45720" rtlCol="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kern="120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LucidaGrande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594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>
              <a:buFont typeface="Arial" charset="0"/>
              <a:buNone/>
            </a:pPr>
            <a:r>
              <a:rPr lang="en-US" dirty="0" smtClean="0"/>
              <a:t>Methods used:</a:t>
            </a:r>
          </a:p>
          <a:p>
            <a:r>
              <a:rPr lang="en-US" dirty="0" smtClean="0"/>
              <a:t>Logistic Regression</a:t>
            </a:r>
          </a:p>
          <a:p>
            <a:r>
              <a:rPr lang="en-US" dirty="0" smtClean="0"/>
              <a:t>Linear Discriminant Analysis</a:t>
            </a:r>
          </a:p>
          <a:p>
            <a:r>
              <a:rPr lang="en-US" dirty="0" smtClean="0"/>
              <a:t>Quadratic Discriminant Analysis</a:t>
            </a:r>
          </a:p>
          <a:p>
            <a:r>
              <a:rPr lang="en-US" dirty="0" smtClean="0"/>
              <a:t>Classification Trees</a:t>
            </a:r>
          </a:p>
          <a:p>
            <a:r>
              <a:rPr lang="en-US" dirty="0" smtClean="0"/>
              <a:t>Random Forest</a:t>
            </a:r>
          </a:p>
          <a:p>
            <a:r>
              <a:rPr lang="en-US" dirty="0" smtClean="0"/>
              <a:t>Bagging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34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4268653" cy="716084"/>
          </a:xfrm>
        </p:spPr>
        <p:txBody>
          <a:bodyPr/>
          <a:lstStyle/>
          <a:p>
            <a:r>
              <a:rPr lang="en-US" dirty="0" smtClean="0"/>
              <a:t>Model Performance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60231" y="2510053"/>
          <a:ext cx="4002533" cy="2595880"/>
        </p:xfrm>
        <a:graphic>
          <a:graphicData uri="http://schemas.openxmlformats.org/drawingml/2006/table">
            <a:tbl>
              <a:tblPr firstRow="1" bandRow="1" bandCol="1">
                <a:tableStyleId>{69012ECD-51FC-41F1-AA8D-1B2483CD663E}</a:tableStyleId>
              </a:tblPr>
              <a:tblGrid>
                <a:gridCol w="1922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Model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Training Error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Test Error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Logistic regression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1" u="none" strike="noStrike" dirty="0">
                          <a:effectLst/>
                        </a:rPr>
                        <a:t>21.56%</a:t>
                      </a:r>
                      <a:endParaRPr lang="mr-IN" sz="11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1" u="none" strike="noStrike">
                          <a:effectLst/>
                        </a:rPr>
                        <a:t>31.07%</a:t>
                      </a:r>
                      <a:endParaRPr lang="mr-IN" sz="1100" b="1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LDA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1" u="none" strike="noStrike" dirty="0">
                          <a:effectLst/>
                        </a:rPr>
                        <a:t>21.69%</a:t>
                      </a:r>
                      <a:endParaRPr lang="mr-IN" sz="11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1" u="none" strike="noStrike">
                          <a:effectLst/>
                        </a:rPr>
                        <a:t>31.22%</a:t>
                      </a:r>
                      <a:endParaRPr lang="mr-IN" sz="1100" b="1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QDA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1" u="none" strike="noStrike">
                          <a:effectLst/>
                        </a:rPr>
                        <a:t>19.46%</a:t>
                      </a:r>
                      <a:endParaRPr lang="mr-IN" sz="1100" b="1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1" u="none" strike="noStrike">
                          <a:effectLst/>
                        </a:rPr>
                        <a:t>18.03%</a:t>
                      </a:r>
                      <a:endParaRPr lang="mr-IN" sz="1100" b="1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Single Pruned Tree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1" u="none" strike="noStrike">
                          <a:effectLst/>
                        </a:rPr>
                        <a:t>2.31%</a:t>
                      </a:r>
                      <a:endParaRPr lang="mr-IN" sz="1100" b="1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1" u="none" strike="noStrike">
                          <a:effectLst/>
                        </a:rPr>
                        <a:t>3.20%</a:t>
                      </a:r>
                      <a:endParaRPr lang="mr-IN" sz="1100" b="1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Random Forest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1" u="none" strike="noStrike">
                          <a:effectLst/>
                        </a:rPr>
                        <a:t>1.35%</a:t>
                      </a:r>
                      <a:endParaRPr lang="mr-IN" sz="1100" b="1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1" u="none" strike="noStrike">
                          <a:effectLst/>
                        </a:rPr>
                        <a:t>2.46%</a:t>
                      </a:r>
                      <a:endParaRPr lang="mr-IN" sz="1100" b="1" i="0" u="none" strike="noStrike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Bagging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1" u="none" strike="noStrike" dirty="0">
                          <a:effectLst/>
                        </a:rPr>
                        <a:t>0.02%</a:t>
                      </a:r>
                      <a:endParaRPr lang="mr-IN" sz="11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1" u="none" strike="noStrike" dirty="0">
                          <a:effectLst/>
                        </a:rPr>
                        <a:t>1.86%</a:t>
                      </a:r>
                      <a:endParaRPr lang="mr-IN" sz="11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7" name="Picture Placeholder 16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599" r="599"/>
          <a:stretch>
            <a:fillRect/>
          </a:stretch>
        </p:blipFill>
        <p:spPr>
          <a:xfrm>
            <a:off x="4697729" y="1028989"/>
            <a:ext cx="6592571" cy="57181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05553" y="2824151"/>
            <a:ext cx="10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44864" y="1332478"/>
            <a:ext cx="67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44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66928" y="2134433"/>
            <a:ext cx="5547545" cy="38481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drives an employee to make career decisions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factors contribute to </a:t>
            </a:r>
            <a:r>
              <a:rPr lang="en-US" dirty="0" smtClean="0"/>
              <a:t>employee </a:t>
            </a:r>
            <a:r>
              <a:rPr lang="en-US" dirty="0"/>
              <a:t>satisfaction and his/her decision to leave the company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analyze </a:t>
            </a:r>
            <a:r>
              <a:rPr lang="en-US" dirty="0"/>
              <a:t>why some experienced employees leave prematurely from a company.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Building an optimal model to predict employee satisfaction and decision.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6928" y="1104300"/>
            <a:ext cx="10515600" cy="868430"/>
          </a:xfrm>
        </p:spPr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32" y="4586871"/>
            <a:ext cx="3042228" cy="1924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006" y="1454844"/>
            <a:ext cx="3065054" cy="279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30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928" y="1316736"/>
            <a:ext cx="6295690" cy="868430"/>
          </a:xfrm>
        </p:spPr>
        <p:txBody>
          <a:bodyPr>
            <a:normAutofit/>
          </a:bodyPr>
          <a:lstStyle/>
          <a:p>
            <a:r>
              <a:rPr lang="en-US" dirty="0" smtClean="0"/>
              <a:t>Confusion Matrix for Bagging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" y="2337118"/>
            <a:ext cx="4762500" cy="4095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628" y="2337118"/>
            <a:ext cx="475472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85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5618896" cy="716084"/>
          </a:xfrm>
        </p:spPr>
        <p:txBody>
          <a:bodyPr>
            <a:normAutofit/>
          </a:bodyPr>
          <a:lstStyle/>
          <a:p>
            <a:r>
              <a:rPr lang="en-US" dirty="0" smtClean="0"/>
              <a:t>Predictor importance for attrition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599" r="599"/>
          <a:stretch>
            <a:fillRect/>
          </a:stretch>
        </p:blipFill>
        <p:spPr>
          <a:xfrm>
            <a:off x="2986942" y="2064836"/>
            <a:ext cx="5436633" cy="4627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4783" y="2189263"/>
            <a:ext cx="23660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Predictor Importance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95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468" y="2373990"/>
            <a:ext cx="9747549" cy="41284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predictors can be included for a very comprehensive analysis of the satisfaction level of an employee.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Employee Satisfaction is quantified in the data set. How an abstract value can be quantitatively interpreted needs to thoroughly understood.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 attempt can be made to generalize the model for catering to different organizations.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781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468" y="2373990"/>
            <a:ext cx="9747549" cy="41284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 </a:t>
            </a:r>
            <a:r>
              <a:rPr lang="en-US" dirty="0"/>
              <a:t>negative correlation between satisfaction level and employee’s decision to leave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Bagging Technique </a:t>
            </a:r>
            <a:r>
              <a:rPr lang="en-US" dirty="0"/>
              <a:t>yields optimal result in predicting employee leaving company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Number </a:t>
            </a:r>
            <a:r>
              <a:rPr lang="en-US" dirty="0"/>
              <a:t>of Projects, average monthly </a:t>
            </a:r>
            <a:r>
              <a:rPr lang="en-US" dirty="0" smtClean="0"/>
              <a:t>hours and </a:t>
            </a:r>
            <a:r>
              <a:rPr lang="en-US" dirty="0"/>
              <a:t>last evaluation </a:t>
            </a:r>
            <a:r>
              <a:rPr lang="en-US" dirty="0" smtClean="0"/>
              <a:t>play </a:t>
            </a:r>
            <a:r>
              <a:rPr lang="en-US" dirty="0"/>
              <a:t>important factors in employee’s satisfaction level and </a:t>
            </a:r>
            <a:r>
              <a:rPr lang="en-US" dirty="0" smtClean="0"/>
              <a:t>his/her decision </a:t>
            </a:r>
            <a:r>
              <a:rPr lang="en-US" dirty="0"/>
              <a:t>to leave.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32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hat's all fol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46" y="1285242"/>
            <a:ext cx="8470358" cy="476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06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6928" y="1205900"/>
            <a:ext cx="10515600" cy="868430"/>
          </a:xfrm>
        </p:spPr>
        <p:txBody>
          <a:bodyPr>
            <a:normAutofit/>
          </a:bodyPr>
          <a:lstStyle/>
          <a:p>
            <a:r>
              <a:rPr lang="en-US" dirty="0" smtClean="0"/>
              <a:t>Data Description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01365318"/>
              </p:ext>
            </p:extLst>
          </p:nvPr>
        </p:nvGraphicFramePr>
        <p:xfrm>
          <a:off x="665018" y="2256310"/>
          <a:ext cx="10417510" cy="3829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9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Field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Description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satisfaction_level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Level of satisfaction (0-1)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last_evaluation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Time since last performance evaluation (in Years)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number_project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 of projects completed while at work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2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average_montly_hours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Average monthly hours at workplace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2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time_spend_company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Number of years spent in the company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Work_accident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Whether the employee had a workplace accident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62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left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Whether the employee left the workplace or not (1 or 0) Factor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2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promotion_last_5years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Whether the employee was promoted in the last five years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sales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Department in which they work for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salary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Inherit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Relative level of salary (high, medium, low)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092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6928" y="1058118"/>
            <a:ext cx="10515600" cy="868430"/>
          </a:xfrm>
        </p:spPr>
        <p:txBody>
          <a:bodyPr/>
          <a:lstStyle/>
          <a:p>
            <a:r>
              <a:rPr lang="en-US" dirty="0" smtClean="0"/>
              <a:t>Correlation Plots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083" y="1926548"/>
            <a:ext cx="6577834" cy="46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47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74" y="1184648"/>
            <a:ext cx="10195362" cy="531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39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85092" y="1320800"/>
            <a:ext cx="5045365" cy="71608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Relationship between No of Projects and the Average Years spent in the Company</a:t>
            </a:r>
            <a:endParaRPr lang="en-US" sz="2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8507" y="1306945"/>
            <a:ext cx="5229566" cy="7160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2000" dirty="0" smtClean="0"/>
              <a:t>Distribution of the Salary Category vs Attrition Percent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81" y="2190590"/>
            <a:ext cx="5136325" cy="36960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27" y="2190590"/>
            <a:ext cx="5458682" cy="38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5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By </a:t>
            </a:r>
            <a:r>
              <a:rPr lang="en-US" dirty="0"/>
              <a:t>Promotion </a:t>
            </a:r>
            <a:r>
              <a:rPr lang="en-US" dirty="0" smtClean="0"/>
              <a:t>in the last </a:t>
            </a:r>
            <a:r>
              <a:rPr lang="en-US" dirty="0"/>
              <a:t>5 </a:t>
            </a:r>
            <a:r>
              <a:rPr lang="en-US" dirty="0" smtClean="0"/>
              <a:t>years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394" y="2036884"/>
            <a:ext cx="5784626" cy="41625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09" y="2263581"/>
            <a:ext cx="5154546" cy="37091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0419" y="5603381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Almost ¼ </a:t>
            </a:r>
            <a:r>
              <a:rPr lang="en-US" dirty="0" err="1" smtClean="0">
                <a:solidFill>
                  <a:schemeClr val="accent1"/>
                </a:solidFill>
              </a:rPr>
              <a:t>th</a:t>
            </a:r>
            <a:r>
              <a:rPr lang="en-US" dirty="0" smtClean="0">
                <a:solidFill>
                  <a:schemeClr val="accent1"/>
                </a:solidFill>
              </a:rPr>
              <a:t> of the people left !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43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>
            <a:normAutofit/>
          </a:bodyPr>
          <a:lstStyle/>
          <a:p>
            <a:r>
              <a:rPr lang="en-US" dirty="0" smtClean="0"/>
              <a:t>By Last Evaluation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0" y="2136879"/>
            <a:ext cx="6059056" cy="428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946" y="2136879"/>
            <a:ext cx="5883563" cy="415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209963"/>
            <a:ext cx="10515600" cy="716084"/>
          </a:xfrm>
        </p:spPr>
        <p:txBody>
          <a:bodyPr/>
          <a:lstStyle/>
          <a:p>
            <a:r>
              <a:rPr lang="en-US" dirty="0" smtClean="0"/>
              <a:t>By Department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49" y="2060544"/>
            <a:ext cx="5911268" cy="4179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3" y="2060543"/>
            <a:ext cx="5911268" cy="417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1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2793</TotalTime>
  <Words>560</Words>
  <Application>Microsoft Office PowerPoint</Application>
  <PresentationFormat>Widescreen</PresentationFormat>
  <Paragraphs>129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Georgia</vt:lpstr>
      <vt:lpstr>Inherit</vt:lpstr>
      <vt:lpstr>Lucida Grande</vt:lpstr>
      <vt:lpstr>LucidaGrande</vt:lpstr>
      <vt:lpstr>Mangal</vt:lpstr>
      <vt:lpstr>Wingdings</vt:lpstr>
      <vt:lpstr>UB Powerpoint Template</vt:lpstr>
      <vt:lpstr>ANALYSIS OF Employee​ ​Satisfaction</vt:lpstr>
      <vt:lpstr>Objective</vt:lpstr>
      <vt:lpstr>Data Description</vt:lpstr>
      <vt:lpstr>Correlation Plots </vt:lpstr>
      <vt:lpstr>PowerPoint Presentation</vt:lpstr>
      <vt:lpstr>Relationship between No of Projects and the Average Years spent in the Company</vt:lpstr>
      <vt:lpstr>By Promotion in the last 5 years</vt:lpstr>
      <vt:lpstr>By Last Evaluation</vt:lpstr>
      <vt:lpstr>By Department</vt:lpstr>
      <vt:lpstr>By Satisfaction Level</vt:lpstr>
      <vt:lpstr>PowerPoint Presentation</vt:lpstr>
      <vt:lpstr>By Number of Years spent in the Company</vt:lpstr>
      <vt:lpstr>By Average monthly hours spent at Workplace</vt:lpstr>
      <vt:lpstr>By Number of Projects</vt:lpstr>
      <vt:lpstr>Prepping the Data</vt:lpstr>
      <vt:lpstr>Regression </vt:lpstr>
      <vt:lpstr>Regression errors :</vt:lpstr>
      <vt:lpstr>Classification </vt:lpstr>
      <vt:lpstr>Model Performance</vt:lpstr>
      <vt:lpstr>Confusion Matrix for Bagging</vt:lpstr>
      <vt:lpstr>Predictor importance for attrition</vt:lpstr>
      <vt:lpstr>Future Scope</vt:lpstr>
      <vt:lpstr>Conclusion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Suhit Datta</cp:lastModifiedBy>
  <cp:revision>238</cp:revision>
  <cp:lastPrinted>2016-07-18T17:32:49Z</cp:lastPrinted>
  <dcterms:created xsi:type="dcterms:W3CDTF">2016-06-28T14:05:07Z</dcterms:created>
  <dcterms:modified xsi:type="dcterms:W3CDTF">2017-12-01T05:37:53Z</dcterms:modified>
  <cp:category/>
</cp:coreProperties>
</file>